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673"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EE4FC-9BB5-4BCD-8B6D-B1AE821385CF}"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3A8DC-D0EF-4B47-B408-99D71280AC60}" type="slidenum">
              <a:rPr lang="tr-TR" smtClean="0"/>
              <a:t>‹#›</a:t>
            </a:fld>
            <a:endParaRPr lang="tr-TR"/>
          </a:p>
        </p:txBody>
      </p:sp>
    </p:spTree>
    <p:extLst>
      <p:ext uri="{BB962C8B-B14F-4D97-AF65-F5344CB8AC3E}">
        <p14:creationId xmlns:p14="http://schemas.microsoft.com/office/powerpoint/2010/main" val="41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Konşimento: </a:t>
            </a:r>
            <a:r>
              <a:rPr lang="tr-TR" sz="1200" b="0" i="0" kern="1200" dirty="0" smtClean="0">
                <a:solidFill>
                  <a:schemeClr val="tx1"/>
                </a:solidFill>
                <a:effectLst/>
                <a:latin typeface="+mn-lt"/>
                <a:ea typeface="+mn-ea"/>
                <a:cs typeface="+mn-cs"/>
              </a:rPr>
              <a:t>Gemiye yüklenilen bir malın teslim alındığını gösteren, gönderenin ve alıcının adlarının yazılı olduğu hukuki belgedir.</a:t>
            </a:r>
            <a:endParaRPr lang="tr-TR" dirty="0"/>
          </a:p>
        </p:txBody>
      </p:sp>
      <p:sp>
        <p:nvSpPr>
          <p:cNvPr id="4" name="Slayt Numarası Yer Tutucusu 3"/>
          <p:cNvSpPr>
            <a:spLocks noGrp="1"/>
          </p:cNvSpPr>
          <p:nvPr>
            <p:ph type="sldNum" sz="quarter" idx="10"/>
          </p:nvPr>
        </p:nvSpPr>
        <p:spPr/>
        <p:txBody>
          <a:bodyPr/>
          <a:lstStyle/>
          <a:p>
            <a:fld id="{A783A8DC-D0EF-4B47-B408-99D71280AC60}" type="slidenum">
              <a:rPr lang="tr-TR" smtClean="0"/>
              <a:t>10</a:t>
            </a:fld>
            <a:endParaRPr lang="tr-TR"/>
          </a:p>
        </p:txBody>
      </p:sp>
    </p:spTree>
    <p:extLst>
      <p:ext uri="{BB962C8B-B14F-4D97-AF65-F5344CB8AC3E}">
        <p14:creationId xmlns:p14="http://schemas.microsoft.com/office/powerpoint/2010/main" val="431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Koli listesinin Çeki</a:t>
            </a:r>
            <a:r>
              <a:rPr lang="tr-TR" b="1" baseline="0" dirty="0" smtClean="0"/>
              <a:t> listesinden </a:t>
            </a:r>
            <a:r>
              <a:rPr lang="tr-TR" baseline="0" dirty="0" smtClean="0"/>
              <a:t>farkı </a:t>
            </a:r>
            <a:r>
              <a:rPr lang="tr-TR" sz="1200" b="0" i="0" kern="1200" dirty="0" smtClean="0">
                <a:solidFill>
                  <a:schemeClr val="tx1"/>
                </a:solidFill>
                <a:effectLst/>
                <a:latin typeface="+mn-lt"/>
                <a:ea typeface="+mn-ea"/>
                <a:cs typeface="+mn-cs"/>
              </a:rPr>
              <a:t>koliler ile sevk edilen malların her koli içindeki miktar ve ölçüler ile koli sayısını ambalajlar açılmadan göstermesidir.</a:t>
            </a:r>
            <a:endParaRPr lang="tr-TR" dirty="0"/>
          </a:p>
        </p:txBody>
      </p:sp>
      <p:sp>
        <p:nvSpPr>
          <p:cNvPr id="4" name="Slayt Numarası Yer Tutucusu 3"/>
          <p:cNvSpPr>
            <a:spLocks noGrp="1"/>
          </p:cNvSpPr>
          <p:nvPr>
            <p:ph type="sldNum" sz="quarter" idx="10"/>
          </p:nvPr>
        </p:nvSpPr>
        <p:spPr/>
        <p:txBody>
          <a:bodyPr/>
          <a:lstStyle/>
          <a:p>
            <a:fld id="{A783A8DC-D0EF-4B47-B408-99D71280AC60}" type="slidenum">
              <a:rPr lang="tr-TR" smtClean="0"/>
              <a:t>16</a:t>
            </a:fld>
            <a:endParaRPr lang="tr-TR"/>
          </a:p>
        </p:txBody>
      </p:sp>
    </p:spTree>
    <p:extLst>
      <p:ext uri="{BB962C8B-B14F-4D97-AF65-F5344CB8AC3E}">
        <p14:creationId xmlns:p14="http://schemas.microsoft.com/office/powerpoint/2010/main" val="53865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mn-lt"/>
                <a:ea typeface="+mn-ea"/>
                <a:cs typeface="+mn-cs"/>
              </a:rPr>
              <a:t>Koli listesinin Çeki listesinden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farkı koliler ile sevk edilen malların her koli içindeki miktar ve ölçüler ile koli sayısını ambalajlar açılmadan göstermesidir.</a:t>
            </a:r>
          </a:p>
          <a:p>
            <a:endParaRPr lang="tr-TR" dirty="0"/>
          </a:p>
        </p:txBody>
      </p:sp>
      <p:sp>
        <p:nvSpPr>
          <p:cNvPr id="4" name="Slayt Numarası Yer Tutucusu 3"/>
          <p:cNvSpPr>
            <a:spLocks noGrp="1"/>
          </p:cNvSpPr>
          <p:nvPr>
            <p:ph type="sldNum" sz="quarter" idx="10"/>
          </p:nvPr>
        </p:nvSpPr>
        <p:spPr/>
        <p:txBody>
          <a:bodyPr/>
          <a:lstStyle/>
          <a:p>
            <a:fld id="{A783A8DC-D0EF-4B47-B408-99D71280AC60}" type="slidenum">
              <a:rPr lang="tr-TR" smtClean="0"/>
              <a:t>18</a:t>
            </a:fld>
            <a:endParaRPr lang="tr-TR"/>
          </a:p>
        </p:txBody>
      </p:sp>
    </p:spTree>
    <p:extLst>
      <p:ext uri="{BB962C8B-B14F-4D97-AF65-F5344CB8AC3E}">
        <p14:creationId xmlns:p14="http://schemas.microsoft.com/office/powerpoint/2010/main" val="205412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FF556EC-1D37-4C3C-BE3F-3C4FD8467D93}"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FF556EC-1D37-4C3C-BE3F-3C4FD8467D93}"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F556EC-1D37-4C3C-BE3F-3C4FD8467D93}"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D378D0-F0AF-4BA6-978B-E3D34D52BCD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64440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732923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327308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102562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3556086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42995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2287232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32946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FF556EC-1D37-4C3C-BE3F-3C4FD8467D93}"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D378D0-F0AF-4BA6-978B-E3D34D52BCD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122235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67708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13108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FF556EC-1D37-4C3C-BE3F-3C4FD8467D93}"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FF556EC-1D37-4C3C-BE3F-3C4FD8467D93}"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D378D0-F0AF-4BA6-978B-E3D34D52BCD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FF556EC-1D37-4C3C-BE3F-3C4FD8467D93}"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FF556EC-1D37-4C3C-BE3F-3C4FD8467D93}"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FF556EC-1D37-4C3C-BE3F-3C4FD8467D93}"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DD378D0-F0AF-4BA6-978B-E3D34D52BCD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F556EC-1D37-4C3C-BE3F-3C4FD8467D93}"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D378D0-F0AF-4BA6-978B-E3D34D52BCD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FF556EC-1D37-4C3C-BE3F-3C4FD8467D93}"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D378D0-F0AF-4BA6-978B-E3D34D52BCD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FF556EC-1D37-4C3C-BE3F-3C4FD8467D93}" type="datetimeFigureOut">
              <a:rPr lang="tr-TR" smtClean="0"/>
              <a:t>24.04.2016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DD378D0-F0AF-4BA6-978B-E3D34D52BCD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6363345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LOJİSTİK BELGELER</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(YÜKLEME BELGELERİ)</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Öğr.Gör.Selim</a:t>
            </a:r>
            <a:r>
              <a:rPr lang="tr-TR" altLang="tr-TR" sz="1800" b="1" dirty="0">
                <a:solidFill>
                  <a:srgbClr val="000000"/>
                </a:solidFill>
                <a:latin typeface="Times New Roman" pitchFamily="18" charset="0"/>
                <a:cs typeface="Times New Roman" pitchFamily="18" charset="0"/>
              </a:rPr>
              <a:t> TAKUR</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06984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8640960" cy="5661248"/>
          </a:xfrm>
        </p:spPr>
        <p:txBody>
          <a:bodyPr>
            <a:normAutofit fontScale="85000" lnSpcReduction="20000"/>
          </a:bodyPr>
          <a:lstStyle/>
          <a:p>
            <a:pPr algn="just"/>
            <a:r>
              <a:rPr lang="tr-TR" dirty="0"/>
              <a:t>Malın fatura ve konşimentoda yazılı miktarlarının brüt ve net ağırlığına ilişkin bilgilerin detaylı bir şekilde satışa ve şarta göre tarafsız bir şahıs tarafından beyan edilmek için düzenlenen bir belgedir</a:t>
            </a:r>
            <a:r>
              <a:rPr lang="tr-TR" dirty="0" smtClean="0"/>
              <a:t>.</a:t>
            </a:r>
          </a:p>
          <a:p>
            <a:pPr algn="just"/>
            <a:r>
              <a:rPr lang="tr-TR" dirty="0"/>
              <a:t>Çeki listeleri, her ambalaj içindeki malın brüt ve net ağırlığını belirten listelerdir. Hangi taşıta ne kadar mal yüklendiğini, her birim paket, çuval vs. ağırlığı içermektedir. Özellikle hasar durumlarında sigorta tazminatının yerine getirilmesinde başvurulan önemli belgelerden biridir. </a:t>
            </a:r>
            <a:endParaRPr lang="tr-TR" dirty="0" smtClean="0"/>
          </a:p>
          <a:p>
            <a:pPr algn="just"/>
            <a:r>
              <a:rPr lang="tr-TR" dirty="0"/>
              <a:t>Tır ve vagonla yapılan taşımada otomatik tartı cihazından çıkan tartı fişleri de çeki listesi yerine geçer</a:t>
            </a:r>
            <a:r>
              <a:rPr lang="tr-TR" dirty="0" smtClean="0"/>
              <a:t>.</a:t>
            </a:r>
            <a:r>
              <a:rPr lang="tr-TR" dirty="0"/>
              <a:t> Çeki listesi en az iki nüsha hâlinde düzenlenmek zorundadır. Düzenlenen nüshalardan biri malı gönderen firmada kalırken diğer nüsha alıcıya ulaştırılması için nakliye aracında bulundurulur</a:t>
            </a:r>
            <a:r>
              <a:rPr lang="tr-TR" dirty="0" smtClean="0"/>
              <a:t>.</a:t>
            </a:r>
            <a:endParaRPr lang="tr-TR" dirty="0"/>
          </a:p>
          <a:p>
            <a:pPr algn="just"/>
            <a:endParaRPr lang="tr-TR" dirty="0"/>
          </a:p>
        </p:txBody>
      </p:sp>
      <p:sp>
        <p:nvSpPr>
          <p:cNvPr id="2" name="Başlık 1"/>
          <p:cNvSpPr>
            <a:spLocks noGrp="1"/>
          </p:cNvSpPr>
          <p:nvPr>
            <p:ph type="title"/>
          </p:nvPr>
        </p:nvSpPr>
        <p:spPr/>
        <p:txBody>
          <a:bodyPr>
            <a:normAutofit/>
          </a:bodyPr>
          <a:lstStyle/>
          <a:p>
            <a:r>
              <a:rPr lang="tr-TR" sz="4000" b="1" dirty="0" smtClean="0"/>
              <a:t>2. Çeki </a:t>
            </a:r>
            <a:r>
              <a:rPr lang="tr-TR" sz="4000" b="1" dirty="0"/>
              <a:t>Listesi (</a:t>
            </a:r>
            <a:r>
              <a:rPr lang="tr-TR" sz="4000" b="1" dirty="0" err="1"/>
              <a:t>weight</a:t>
            </a:r>
            <a:r>
              <a:rPr lang="tr-TR" sz="4000" b="1" dirty="0"/>
              <a:t> </a:t>
            </a:r>
            <a:r>
              <a:rPr lang="tr-TR" sz="4000" b="1" dirty="0" err="1"/>
              <a:t>list</a:t>
            </a:r>
            <a:r>
              <a:rPr lang="tr-TR" sz="4000" b="1" dirty="0"/>
              <a:t>)</a:t>
            </a:r>
          </a:p>
        </p:txBody>
      </p:sp>
    </p:spTree>
    <p:extLst>
      <p:ext uri="{BB962C8B-B14F-4D97-AF65-F5344CB8AC3E}">
        <p14:creationId xmlns:p14="http://schemas.microsoft.com/office/powerpoint/2010/main" val="22426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endParaRPr lang="tr-TR" dirty="0"/>
          </a:p>
        </p:txBody>
      </p:sp>
      <p:pic>
        <p:nvPicPr>
          <p:cNvPr id="1026" name="Picture 2" descr="http://www.sentezyazilim.com.tr/upload/Books/SenVogue/content/imagesGIF/sevkiyat/sv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60648"/>
            <a:ext cx="5616624" cy="61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91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914400" lvl="2" indent="0">
              <a:buNone/>
            </a:pPr>
            <a:endParaRPr lang="tr-TR" dirty="0"/>
          </a:p>
          <a:p>
            <a:r>
              <a:rPr lang="tr-TR" sz="2800" dirty="0" smtClean="0"/>
              <a:t>Müşteriye </a:t>
            </a:r>
            <a:r>
              <a:rPr lang="tr-TR" sz="2800" dirty="0"/>
              <a:t>(alıcı) ait bilgiler (adı, soyadı, unvanı, adresi, )</a:t>
            </a:r>
          </a:p>
          <a:p>
            <a:r>
              <a:rPr lang="tr-TR" sz="2800" dirty="0"/>
              <a:t>Ürüne ait bilgiler;</a:t>
            </a:r>
          </a:p>
          <a:p>
            <a:pPr lvl="1">
              <a:buFont typeface="Wingdings" panose="05000000000000000000" pitchFamily="2" charset="2"/>
              <a:buChar char="Ø"/>
            </a:pPr>
            <a:r>
              <a:rPr lang="tr-TR" dirty="0"/>
              <a:t>Ürünün tanımı (çeşidi)</a:t>
            </a:r>
          </a:p>
          <a:p>
            <a:pPr lvl="1">
              <a:buFont typeface="Wingdings" panose="05000000000000000000" pitchFamily="2" charset="2"/>
              <a:buChar char="Ø"/>
            </a:pPr>
            <a:r>
              <a:rPr lang="tr-TR" dirty="0"/>
              <a:t>Brüt ve net ağırlığı</a:t>
            </a:r>
          </a:p>
          <a:p>
            <a:pPr lvl="1">
              <a:buFont typeface="Wingdings" panose="05000000000000000000" pitchFamily="2" charset="2"/>
              <a:buChar char="Ø"/>
            </a:pPr>
            <a:r>
              <a:rPr lang="tr-TR" dirty="0"/>
              <a:t>Koli içi veya ambalaj içi miktarı</a:t>
            </a:r>
          </a:p>
          <a:p>
            <a:pPr lvl="1">
              <a:buFont typeface="Wingdings" panose="05000000000000000000" pitchFamily="2" charset="2"/>
              <a:buChar char="Ø"/>
            </a:pPr>
            <a:r>
              <a:rPr lang="tr-TR" dirty="0"/>
              <a:t>Ürünün toplam adedi</a:t>
            </a:r>
          </a:p>
          <a:p>
            <a:endParaRPr lang="tr-TR" dirty="0"/>
          </a:p>
        </p:txBody>
      </p:sp>
      <p:sp>
        <p:nvSpPr>
          <p:cNvPr id="2" name="Başlık 1"/>
          <p:cNvSpPr>
            <a:spLocks noGrp="1"/>
          </p:cNvSpPr>
          <p:nvPr>
            <p:ph type="title"/>
          </p:nvPr>
        </p:nvSpPr>
        <p:spPr/>
        <p:txBody>
          <a:bodyPr>
            <a:normAutofit/>
          </a:bodyPr>
          <a:lstStyle/>
          <a:p>
            <a:r>
              <a:rPr lang="tr-TR" sz="3200" b="1" dirty="0" smtClean="0"/>
              <a:t>Çeki listesinde şu bilgilerin bulunması gerekir:</a:t>
            </a:r>
            <a:endParaRPr lang="tr-TR" sz="3200" b="1" dirty="0"/>
          </a:p>
        </p:txBody>
      </p:sp>
    </p:spTree>
    <p:extLst>
      <p:ext uri="{BB962C8B-B14F-4D97-AF65-F5344CB8AC3E}">
        <p14:creationId xmlns:p14="http://schemas.microsoft.com/office/powerpoint/2010/main" val="85183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268760"/>
            <a:ext cx="8640960" cy="5589240"/>
          </a:xfrm>
        </p:spPr>
        <p:txBody>
          <a:bodyPr>
            <a:normAutofit fontScale="77500" lnSpcReduction="20000"/>
          </a:bodyPr>
          <a:lstStyle/>
          <a:p>
            <a:pPr algn="just"/>
            <a:r>
              <a:rPr lang="tr-TR" dirty="0"/>
              <a:t>Listelerde ticari faturanın numarası ve tarihi bulunmalıdır. Aksi takdirde listelerin, ayrı ayrı düzenlenen belgelerin hangi birine karşılık geldiklerini belirlemek zor olabilir.</a:t>
            </a:r>
          </a:p>
          <a:p>
            <a:pPr algn="just"/>
            <a:r>
              <a:rPr lang="tr-TR" dirty="0"/>
              <a:t>Her bir tip ürün için paket, koli, vb. miktarı listelerde gösterilmelidir. Aksi takdirde yüklemenin kontrolü zorlaşacaktır.</a:t>
            </a:r>
          </a:p>
          <a:p>
            <a:pPr algn="just"/>
            <a:r>
              <a:rPr lang="tr-TR" dirty="0" smtClean="0"/>
              <a:t>Paketler </a:t>
            </a:r>
            <a:r>
              <a:rPr lang="tr-TR" dirty="0"/>
              <a:t>birbirlerini takip edecek şekilde hem de arada sayı atlamadan sırayla numaralandırılmalıdır. Aksi takdirde gümrük görevlileri ve/veya ithalatçıyla ihtilaflar yaşanabilir. Bu işlemde hangi tip sayıların kullanılacağı ihracatçı ile ithalatçı arasında anlaşılarak belirlenebilir ama mümkün mertebe basit bir usul takip edilmesi ve hata olasılığını minimuma indirecek derecede kısa olması önerilir.</a:t>
            </a:r>
          </a:p>
          <a:p>
            <a:pPr algn="just"/>
            <a:r>
              <a:rPr lang="tr-TR" dirty="0"/>
              <a:t>Her bir paketin içinde ne olduğu doğru olarak belirtilmezse, ürünlerin tek tek tespiti zor olacaktır. Çeki listesinde belirtilen ürün tanımlarının, faturada yer alan tanımlarla uyumlu olmasına dikkat edilmelidir. Bu, birtakım belirsizliklerin ve itirazların doğmasını önleyecektir.</a:t>
            </a:r>
          </a:p>
          <a:p>
            <a:pPr marL="0" indent="0" algn="just">
              <a:buNone/>
            </a:pPr>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2400" b="1" dirty="0"/>
              <a:t>Çeki Listelerinde Karşılaşılan Sorunlar ve Alınması Gerekli </a:t>
            </a:r>
            <a:r>
              <a:rPr lang="tr-TR" sz="2400" b="1" dirty="0" smtClean="0"/>
              <a:t>Önlemler</a:t>
            </a:r>
            <a:endParaRPr lang="tr-TR" sz="2400" dirty="0"/>
          </a:p>
        </p:txBody>
      </p:sp>
    </p:spTree>
    <p:extLst>
      <p:ext uri="{BB962C8B-B14F-4D97-AF65-F5344CB8AC3E}">
        <p14:creationId xmlns:p14="http://schemas.microsoft.com/office/powerpoint/2010/main" val="4052651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340768"/>
            <a:ext cx="8712968" cy="5328592"/>
          </a:xfrm>
        </p:spPr>
        <p:txBody>
          <a:bodyPr>
            <a:noAutofit/>
          </a:bodyPr>
          <a:lstStyle/>
          <a:p>
            <a:r>
              <a:rPr lang="tr-TR" sz="2000" dirty="0"/>
              <a:t>Çeki listesi ayrı bir belge olarak hazırlanıyorsa hangi faturaya karşılık geldiğinin bilinmesi açısından, faturanın referans numarası ve tarihi belirtilmelidir</a:t>
            </a:r>
          </a:p>
          <a:p>
            <a:r>
              <a:rPr lang="tr-TR" sz="2000" dirty="0"/>
              <a:t>Her bir tip ürün için kaç koli olduğu (koli sayısı) belirtilmelidir.</a:t>
            </a:r>
          </a:p>
          <a:p>
            <a:r>
              <a:rPr lang="tr-TR" sz="2000" dirty="0"/>
              <a:t>Paketlerin/kolilerin her biri numaralandırılır. Çeki listesinde de her bir ürün için kaç kutu varsa bunların numaraları da ayrı bir sütunda belirtilmelidir.</a:t>
            </a:r>
          </a:p>
          <a:p>
            <a:r>
              <a:rPr lang="tr-TR" sz="2000" dirty="0"/>
              <a:t>Her bir kolinin içinde ne olduğu açıkça ifade edilmelidir.</a:t>
            </a:r>
          </a:p>
          <a:p>
            <a:r>
              <a:rPr lang="tr-TR" sz="2000" dirty="0"/>
              <a:t>Her bir kolinin dıştan dışa ölçüleri koli  listesinde yer almalıdır.</a:t>
            </a:r>
          </a:p>
          <a:p>
            <a:r>
              <a:rPr lang="tr-TR" sz="2000" dirty="0"/>
              <a:t>Her bir kolinin brüt ağırlığı </a:t>
            </a:r>
            <a:r>
              <a:rPr lang="tr-TR" sz="2000" dirty="0" smtClean="0"/>
              <a:t>belirtilmelidir</a:t>
            </a:r>
          </a:p>
          <a:p>
            <a:pPr marL="342900" lvl="3" indent="-342900">
              <a:buFont typeface="Arial" panose="020B0604020202020204" pitchFamily="34" charset="0"/>
              <a:buChar char="•"/>
            </a:pPr>
            <a:r>
              <a:rPr lang="tr-TR" dirty="0"/>
              <a:t>Malların nasıl paketlendiği belirtilmelidir. Eğer mallar </a:t>
            </a:r>
            <a:r>
              <a:rPr lang="tr-TR" dirty="0" err="1"/>
              <a:t>paletlenmişse</a:t>
            </a:r>
            <a:r>
              <a:rPr lang="tr-TR" dirty="0"/>
              <a:t> bu belirtilmeli, eğer özel taşıma koşulları gerekli ise bu gösterilmelidir.</a:t>
            </a:r>
          </a:p>
          <a:p>
            <a:r>
              <a:rPr lang="tr-TR" sz="2000" dirty="0"/>
              <a:t>Koli üzerinde adres ve numaralar mutlaka bulunmalıdır.</a:t>
            </a:r>
          </a:p>
          <a:p>
            <a:r>
              <a:rPr lang="tr-TR" sz="2000" dirty="0"/>
              <a:t>Toplam koli sayısı belirtilmelidir.</a:t>
            </a:r>
          </a:p>
          <a:p>
            <a:r>
              <a:rPr lang="tr-TR" sz="2000" dirty="0"/>
              <a:t>Metre küp olarak yüklenen kolilerin toplam hacmi belirtilmelidir.</a:t>
            </a:r>
          </a:p>
          <a:p>
            <a:r>
              <a:rPr lang="tr-TR" sz="2000" dirty="0"/>
              <a:t>Yükün ambalaj hariç net ağırlığı belirtilmelidir.</a:t>
            </a:r>
          </a:p>
          <a:p>
            <a:r>
              <a:rPr lang="tr-TR" sz="2000" dirty="0"/>
              <a:t>İhraç konusu yüklemenin toplam brüt ağırlığı yazılmalıdır.</a:t>
            </a:r>
          </a:p>
          <a:p>
            <a:endParaRPr lang="tr-TR" sz="2000" dirty="0"/>
          </a:p>
        </p:txBody>
      </p:sp>
      <p:sp>
        <p:nvSpPr>
          <p:cNvPr id="2" name="Başlık 1"/>
          <p:cNvSpPr>
            <a:spLocks noGrp="1"/>
          </p:cNvSpPr>
          <p:nvPr>
            <p:ph type="title"/>
          </p:nvPr>
        </p:nvSpPr>
        <p:spPr/>
        <p:txBody>
          <a:bodyPr>
            <a:normAutofit/>
          </a:bodyPr>
          <a:lstStyle/>
          <a:p>
            <a:pPr lvl="2" algn="ctr" rtl="0">
              <a:spcBef>
                <a:spcPct val="0"/>
              </a:spcBef>
            </a:pPr>
            <a:r>
              <a:rPr lang="tr-TR" sz="3200" b="1" dirty="0"/>
              <a:t>Çeki Listesi </a:t>
            </a:r>
            <a:r>
              <a:rPr lang="tr-TR" sz="3200" b="1" dirty="0" smtClean="0"/>
              <a:t>Bilgileri</a:t>
            </a:r>
            <a:endParaRPr lang="tr-TR" sz="3200" dirty="0"/>
          </a:p>
        </p:txBody>
      </p:sp>
    </p:spTree>
    <p:extLst>
      <p:ext uri="{BB962C8B-B14F-4D97-AF65-F5344CB8AC3E}">
        <p14:creationId xmlns:p14="http://schemas.microsoft.com/office/powerpoint/2010/main" val="371489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r>
              <a:rPr lang="tr-TR" sz="2500" dirty="0"/>
              <a:t>Koli listesi faturayı tamamlayıcı nitelikte bir belgedir. Aynen faturada olduğu gibi koli listesi de mümkün olduğunca kapsamlı olmalıdır.</a:t>
            </a:r>
          </a:p>
          <a:p>
            <a:pPr marL="342900" lvl="1" indent="-342900" algn="just">
              <a:buFont typeface="Arial" panose="020B0604020202020204" pitchFamily="34" charset="0"/>
              <a:buChar char="•"/>
            </a:pPr>
            <a:r>
              <a:rPr lang="tr-TR" sz="2500" dirty="0"/>
              <a:t>İhraç konusu ürünlerle ilgili her bir kolinin içinde hangi tür ve ne miktarda mal bulunduğunu, her türlü, paketleme, kutulama, sandıklama, balyalama ve bunun gibi bilgileri ayrıntılı bir biçimde gösterir. Ayrıca her bir parça ambalaj içinde bulunan malların dökümüne de yer verilir. Bu şekilde, malın ithalatçı tarafından teslim alınması ve gümrükleme aşamasında büyük kolaylık sağlar.</a:t>
            </a:r>
          </a:p>
          <a:p>
            <a:pPr algn="just"/>
            <a:endParaRPr lang="tr-TR" sz="2500" dirty="0"/>
          </a:p>
        </p:txBody>
      </p:sp>
      <p:sp>
        <p:nvSpPr>
          <p:cNvPr id="2" name="Başlık 1"/>
          <p:cNvSpPr>
            <a:spLocks noGrp="1"/>
          </p:cNvSpPr>
          <p:nvPr>
            <p:ph type="title"/>
          </p:nvPr>
        </p:nvSpPr>
        <p:spPr/>
        <p:txBody>
          <a:bodyPr>
            <a:normAutofit/>
          </a:bodyPr>
          <a:lstStyle/>
          <a:p>
            <a:r>
              <a:rPr lang="tr-TR" sz="4000" b="1" dirty="0" smtClean="0"/>
              <a:t>3. KOLİ</a:t>
            </a:r>
            <a:r>
              <a:rPr lang="tr-TR" sz="4000" b="1" dirty="0"/>
              <a:t>, AMBALAJ LİSTESİ </a:t>
            </a:r>
          </a:p>
        </p:txBody>
      </p:sp>
    </p:spTree>
    <p:extLst>
      <p:ext uri="{BB962C8B-B14F-4D97-AF65-F5344CB8AC3E}">
        <p14:creationId xmlns:p14="http://schemas.microsoft.com/office/powerpoint/2010/main" val="1146585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5112568"/>
          </a:xfrm>
        </p:spPr>
        <p:txBody>
          <a:bodyPr>
            <a:normAutofit fontScale="77500" lnSpcReduction="20000"/>
          </a:bodyPr>
          <a:lstStyle/>
          <a:p>
            <a:pPr algn="just"/>
            <a:r>
              <a:rPr lang="tr-TR" dirty="0"/>
              <a:t>Koli listesi, malın sayımı, teslimi ve koliyi açmadan içindeki malın bilinmesine olanak sağladığından gümrük kontrolünde önemli faydalar sağlar. Gümrük yetkililerince inceleme aşamasında, müşteri için de yükün içeriğini tespit etmek açısından gerekli bir belgedir. Örneğin hazır giyim ihracatında, 2 </a:t>
            </a:r>
            <a:r>
              <a:rPr lang="tr-TR" dirty="0" err="1"/>
              <a:t>nu.lı</a:t>
            </a:r>
            <a:r>
              <a:rPr lang="tr-TR" dirty="0"/>
              <a:t> kutuda XL beden, kırmızı renkte, 52 adet, kısa kollu t- </a:t>
            </a:r>
            <a:r>
              <a:rPr lang="tr-TR" dirty="0" err="1"/>
              <a:t>shirt</a:t>
            </a:r>
            <a:r>
              <a:rPr lang="tr-TR" dirty="0"/>
              <a:t> olduğu bilinecektir.</a:t>
            </a:r>
          </a:p>
          <a:p>
            <a:pPr algn="just"/>
            <a:r>
              <a:rPr lang="tr-TR" dirty="0"/>
              <a:t>Koli listesi, alıcının isteğine bağlı olarak düzenlenmesine karşılık, özellikle gümrükler tarafından ve hasar oluşması hâlinde sigorta şirketlerince de talep edilmektedir. Genellikle uygulamada koli listesi ve çeki listeleri birlikte düzenlenen belgelerdir. Ancak bazen sadece koli listesi de düzenlenebilmektedir.</a:t>
            </a:r>
          </a:p>
          <a:p>
            <a:pPr marL="342900" lvl="1" indent="-342900" algn="just">
              <a:buFont typeface="Arial" panose="020B0604020202020204" pitchFamily="34" charset="0"/>
              <a:buChar char="•"/>
            </a:pPr>
            <a:r>
              <a:rPr lang="tr-TR" sz="3200" dirty="0"/>
              <a:t>Hasar durumunda, sigorta şirketlerince aranan önemli bir belgedir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94482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grpSp>
        <p:nvGrpSpPr>
          <p:cNvPr id="4" name="Group 99"/>
          <p:cNvGrpSpPr>
            <a:grpSpLocks/>
          </p:cNvGrpSpPr>
          <p:nvPr/>
        </p:nvGrpSpPr>
        <p:grpSpPr bwMode="auto">
          <a:xfrm>
            <a:off x="2230755" y="343852"/>
            <a:ext cx="4683125" cy="6170295"/>
            <a:chOff x="15" y="15"/>
            <a:chExt cx="7375" cy="9717"/>
          </a:xfrm>
        </p:grpSpPr>
        <p:pic>
          <p:nvPicPr>
            <p:cNvPr id="5" name="Picture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 y="132"/>
              <a:ext cx="7140" cy="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ne 127"/>
            <p:cNvCxnSpPr/>
            <p:nvPr/>
          </p:nvCxnSpPr>
          <p:spPr bwMode="auto">
            <a:xfrm>
              <a:off x="29" y="15"/>
              <a:ext cx="0" cy="117"/>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cxnSp>
        <p:cxnSp>
          <p:nvCxnSpPr>
            <p:cNvPr id="7" name="Line 126"/>
            <p:cNvCxnSpPr/>
            <p:nvPr/>
          </p:nvCxnSpPr>
          <p:spPr bwMode="auto">
            <a:xfrm>
              <a:off x="15" y="29"/>
              <a:ext cx="117" cy="0"/>
            </a:xfrm>
            <a:prstGeom prst="line">
              <a:avLst/>
            </a:prstGeom>
            <a:noFill/>
            <a:ln w="18288">
              <a:solidFill>
                <a:srgbClr val="000000"/>
              </a:solidFill>
              <a:round/>
              <a:headEnd/>
              <a:tailEnd/>
            </a:ln>
            <a:extLst>
              <a:ext uri="{909E8E84-426E-40DD-AFC4-6F175D3DCCD1}">
                <a14:hiddenFill xmlns:a14="http://schemas.microsoft.com/office/drawing/2010/main">
                  <a:noFill/>
                </a14:hiddenFill>
              </a:ext>
            </a:extLst>
          </p:spPr>
        </p:cxnSp>
        <p:cxnSp>
          <p:nvCxnSpPr>
            <p:cNvPr id="8" name="Line 125"/>
            <p:cNvCxnSpPr/>
            <p:nvPr/>
          </p:nvCxnSpPr>
          <p:spPr bwMode="auto">
            <a:xfrm>
              <a:off x="73" y="43"/>
              <a:ext cx="0" cy="89"/>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cxnSp>
          <p:nvCxnSpPr>
            <p:cNvPr id="9" name="Line 124"/>
            <p:cNvCxnSpPr/>
            <p:nvPr/>
          </p:nvCxnSpPr>
          <p:spPr bwMode="auto">
            <a:xfrm>
              <a:off x="43" y="73"/>
              <a:ext cx="89" cy="0"/>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sp>
          <p:nvSpPr>
            <p:cNvPr id="10" name="Rectangle 123"/>
            <p:cNvSpPr>
              <a:spLocks noChangeArrowheads="1"/>
            </p:cNvSpPr>
            <p:nvPr/>
          </p:nvSpPr>
          <p:spPr bwMode="auto">
            <a:xfrm>
              <a:off x="132" y="15"/>
              <a:ext cx="7140"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11" name="Rectangle 122"/>
            <p:cNvSpPr>
              <a:spLocks noChangeArrowheads="1"/>
            </p:cNvSpPr>
            <p:nvPr/>
          </p:nvSpPr>
          <p:spPr bwMode="auto">
            <a:xfrm>
              <a:off x="132" y="43"/>
              <a:ext cx="7140" cy="6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12" name="Rectangle 121"/>
            <p:cNvSpPr>
              <a:spLocks noChangeArrowheads="1"/>
            </p:cNvSpPr>
            <p:nvPr/>
          </p:nvSpPr>
          <p:spPr bwMode="auto">
            <a:xfrm>
              <a:off x="132" y="103"/>
              <a:ext cx="7140" cy="2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cxnSp>
          <p:nvCxnSpPr>
            <p:cNvPr id="13" name="Line 120"/>
            <p:cNvCxnSpPr/>
            <p:nvPr/>
          </p:nvCxnSpPr>
          <p:spPr bwMode="auto">
            <a:xfrm>
              <a:off x="7375" y="15"/>
              <a:ext cx="0" cy="117"/>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cxnSp>
        <p:cxnSp>
          <p:nvCxnSpPr>
            <p:cNvPr id="14" name="Line 119"/>
            <p:cNvCxnSpPr/>
            <p:nvPr/>
          </p:nvCxnSpPr>
          <p:spPr bwMode="auto">
            <a:xfrm>
              <a:off x="7272" y="29"/>
              <a:ext cx="118" cy="0"/>
            </a:xfrm>
            <a:prstGeom prst="line">
              <a:avLst/>
            </a:prstGeom>
            <a:noFill/>
            <a:ln w="18288">
              <a:solidFill>
                <a:srgbClr val="000000"/>
              </a:solidFill>
              <a:round/>
              <a:headEnd/>
              <a:tailEnd/>
            </a:ln>
            <a:extLst>
              <a:ext uri="{909E8E84-426E-40DD-AFC4-6F175D3DCCD1}">
                <a14:hiddenFill xmlns:a14="http://schemas.microsoft.com/office/drawing/2010/main">
                  <a:noFill/>
                </a14:hiddenFill>
              </a:ext>
            </a:extLst>
          </p:spPr>
        </p:cxnSp>
        <p:cxnSp>
          <p:nvCxnSpPr>
            <p:cNvPr id="15" name="Line 118"/>
            <p:cNvCxnSpPr/>
            <p:nvPr/>
          </p:nvCxnSpPr>
          <p:spPr bwMode="auto">
            <a:xfrm>
              <a:off x="7331" y="43"/>
              <a:ext cx="0" cy="89"/>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cxnSp>
          <p:nvCxnSpPr>
            <p:cNvPr id="16" name="Line 117"/>
            <p:cNvCxnSpPr/>
            <p:nvPr/>
          </p:nvCxnSpPr>
          <p:spPr bwMode="auto">
            <a:xfrm>
              <a:off x="7272" y="73"/>
              <a:ext cx="89" cy="0"/>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sp>
          <p:nvSpPr>
            <p:cNvPr id="17" name="Rectangle 116"/>
            <p:cNvSpPr>
              <a:spLocks noChangeArrowheads="1"/>
            </p:cNvSpPr>
            <p:nvPr/>
          </p:nvSpPr>
          <p:spPr bwMode="auto">
            <a:xfrm>
              <a:off x="15" y="132"/>
              <a:ext cx="29" cy="9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18" name="Rectangle 115"/>
            <p:cNvSpPr>
              <a:spLocks noChangeArrowheads="1"/>
            </p:cNvSpPr>
            <p:nvPr/>
          </p:nvSpPr>
          <p:spPr bwMode="auto">
            <a:xfrm>
              <a:off x="43" y="132"/>
              <a:ext cx="60" cy="9482"/>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cxnSp>
          <p:nvCxnSpPr>
            <p:cNvPr id="19" name="Line 114"/>
            <p:cNvCxnSpPr/>
            <p:nvPr/>
          </p:nvCxnSpPr>
          <p:spPr bwMode="auto">
            <a:xfrm>
              <a:off x="118" y="103"/>
              <a:ext cx="0" cy="9540"/>
            </a:xfrm>
            <a:prstGeom prst="line">
              <a:avLst/>
            </a:prstGeom>
            <a:noFill/>
            <a:ln w="18288">
              <a:solidFill>
                <a:srgbClr val="BFBFBF"/>
              </a:solidFill>
              <a:round/>
              <a:headEnd/>
              <a:tailEnd/>
            </a:ln>
            <a:extLst>
              <a:ext uri="{909E8E84-426E-40DD-AFC4-6F175D3DCCD1}">
                <a14:hiddenFill xmlns:a14="http://schemas.microsoft.com/office/drawing/2010/main">
                  <a:noFill/>
                </a14:hiddenFill>
              </a:ext>
            </a:extLst>
          </p:spPr>
        </p:cxnSp>
        <p:sp>
          <p:nvSpPr>
            <p:cNvPr id="20" name="Rectangle 113"/>
            <p:cNvSpPr>
              <a:spLocks noChangeArrowheads="1"/>
            </p:cNvSpPr>
            <p:nvPr/>
          </p:nvSpPr>
          <p:spPr bwMode="auto">
            <a:xfrm>
              <a:off x="7361" y="132"/>
              <a:ext cx="29" cy="9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21" name="Rectangle 112"/>
            <p:cNvSpPr>
              <a:spLocks noChangeArrowheads="1"/>
            </p:cNvSpPr>
            <p:nvPr/>
          </p:nvSpPr>
          <p:spPr bwMode="auto">
            <a:xfrm>
              <a:off x="7301" y="132"/>
              <a:ext cx="60" cy="9482"/>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cxnSp>
          <p:nvCxnSpPr>
            <p:cNvPr id="22" name="Line 111"/>
            <p:cNvCxnSpPr/>
            <p:nvPr/>
          </p:nvCxnSpPr>
          <p:spPr bwMode="auto">
            <a:xfrm>
              <a:off x="7287" y="103"/>
              <a:ext cx="0" cy="9540"/>
            </a:xfrm>
            <a:prstGeom prst="line">
              <a:avLst/>
            </a:prstGeom>
            <a:noFill/>
            <a:ln w="18288">
              <a:solidFill>
                <a:srgbClr val="BFBFBF"/>
              </a:solidFill>
              <a:round/>
              <a:headEnd/>
              <a:tailEnd/>
            </a:ln>
            <a:extLst>
              <a:ext uri="{909E8E84-426E-40DD-AFC4-6F175D3DCCD1}">
                <a14:hiddenFill xmlns:a14="http://schemas.microsoft.com/office/drawing/2010/main">
                  <a:noFill/>
                </a14:hiddenFill>
              </a:ext>
            </a:extLst>
          </p:spPr>
        </p:cxnSp>
        <p:cxnSp>
          <p:nvCxnSpPr>
            <p:cNvPr id="23" name="Line 110"/>
            <p:cNvCxnSpPr/>
            <p:nvPr/>
          </p:nvCxnSpPr>
          <p:spPr bwMode="auto">
            <a:xfrm>
              <a:off x="29" y="9615"/>
              <a:ext cx="0" cy="117"/>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cxnSp>
        <p:cxnSp>
          <p:nvCxnSpPr>
            <p:cNvPr id="24" name="Line 109"/>
            <p:cNvCxnSpPr/>
            <p:nvPr/>
          </p:nvCxnSpPr>
          <p:spPr bwMode="auto">
            <a:xfrm>
              <a:off x="15" y="9718"/>
              <a:ext cx="117" cy="0"/>
            </a:xfrm>
            <a:prstGeom prst="line">
              <a:avLst/>
            </a:prstGeom>
            <a:noFill/>
            <a:ln w="18288">
              <a:solidFill>
                <a:srgbClr val="000000"/>
              </a:solidFill>
              <a:round/>
              <a:headEnd/>
              <a:tailEnd/>
            </a:ln>
            <a:extLst>
              <a:ext uri="{909E8E84-426E-40DD-AFC4-6F175D3DCCD1}">
                <a14:hiddenFill xmlns:a14="http://schemas.microsoft.com/office/drawing/2010/main">
                  <a:noFill/>
                </a14:hiddenFill>
              </a:ext>
            </a:extLst>
          </p:spPr>
        </p:cxnSp>
        <p:cxnSp>
          <p:nvCxnSpPr>
            <p:cNvPr id="25" name="Line 108"/>
            <p:cNvCxnSpPr/>
            <p:nvPr/>
          </p:nvCxnSpPr>
          <p:spPr bwMode="auto">
            <a:xfrm>
              <a:off x="73" y="9615"/>
              <a:ext cx="0" cy="88"/>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cxnSp>
          <p:nvCxnSpPr>
            <p:cNvPr id="26" name="Line 107"/>
            <p:cNvCxnSpPr/>
            <p:nvPr/>
          </p:nvCxnSpPr>
          <p:spPr bwMode="auto">
            <a:xfrm>
              <a:off x="43" y="9673"/>
              <a:ext cx="89" cy="0"/>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sp>
          <p:nvSpPr>
            <p:cNvPr id="27" name="Rectangle 106"/>
            <p:cNvSpPr>
              <a:spLocks noChangeArrowheads="1"/>
            </p:cNvSpPr>
            <p:nvPr/>
          </p:nvSpPr>
          <p:spPr bwMode="auto">
            <a:xfrm>
              <a:off x="132" y="9703"/>
              <a:ext cx="7140"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28" name="Rectangle 105"/>
            <p:cNvSpPr>
              <a:spLocks noChangeArrowheads="1"/>
            </p:cNvSpPr>
            <p:nvPr/>
          </p:nvSpPr>
          <p:spPr bwMode="auto">
            <a:xfrm>
              <a:off x="132" y="9643"/>
              <a:ext cx="7140" cy="6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
          <p:nvSpPr>
            <p:cNvPr id="29" name="Rectangle 104"/>
            <p:cNvSpPr>
              <a:spLocks noChangeArrowheads="1"/>
            </p:cNvSpPr>
            <p:nvPr/>
          </p:nvSpPr>
          <p:spPr bwMode="auto">
            <a:xfrm>
              <a:off x="132" y="9615"/>
              <a:ext cx="7140" cy="2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cxnSp>
          <p:nvCxnSpPr>
            <p:cNvPr id="30" name="Line 103"/>
            <p:cNvCxnSpPr/>
            <p:nvPr/>
          </p:nvCxnSpPr>
          <p:spPr bwMode="auto">
            <a:xfrm>
              <a:off x="7375" y="9615"/>
              <a:ext cx="0" cy="117"/>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cxnSp>
        <p:cxnSp>
          <p:nvCxnSpPr>
            <p:cNvPr id="31" name="Line 102"/>
            <p:cNvCxnSpPr/>
            <p:nvPr/>
          </p:nvCxnSpPr>
          <p:spPr bwMode="auto">
            <a:xfrm>
              <a:off x="7272" y="9718"/>
              <a:ext cx="118" cy="0"/>
            </a:xfrm>
            <a:prstGeom prst="line">
              <a:avLst/>
            </a:prstGeom>
            <a:noFill/>
            <a:ln w="18288">
              <a:solidFill>
                <a:srgbClr val="000000"/>
              </a:solidFill>
              <a:round/>
              <a:headEnd/>
              <a:tailEnd/>
            </a:ln>
            <a:extLst>
              <a:ext uri="{909E8E84-426E-40DD-AFC4-6F175D3DCCD1}">
                <a14:hiddenFill xmlns:a14="http://schemas.microsoft.com/office/drawing/2010/main">
                  <a:noFill/>
                </a14:hiddenFill>
              </a:ext>
            </a:extLst>
          </p:spPr>
        </p:cxnSp>
        <p:cxnSp>
          <p:nvCxnSpPr>
            <p:cNvPr id="32" name="Line 101"/>
            <p:cNvCxnSpPr/>
            <p:nvPr/>
          </p:nvCxnSpPr>
          <p:spPr bwMode="auto">
            <a:xfrm>
              <a:off x="7331" y="9615"/>
              <a:ext cx="0" cy="88"/>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cxnSp>
          <p:nvCxnSpPr>
            <p:cNvPr id="33" name="Line 100"/>
            <p:cNvCxnSpPr/>
            <p:nvPr/>
          </p:nvCxnSpPr>
          <p:spPr bwMode="auto">
            <a:xfrm>
              <a:off x="7272" y="9673"/>
              <a:ext cx="89" cy="0"/>
            </a:xfrm>
            <a:prstGeom prst="line">
              <a:avLst/>
            </a:prstGeom>
            <a:noFill/>
            <a:ln w="38100">
              <a:solidFill>
                <a:srgbClr val="5E5E5E"/>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90240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256584"/>
          </a:xfrm>
        </p:spPr>
        <p:txBody>
          <a:bodyPr>
            <a:normAutofit fontScale="70000" lnSpcReduction="20000"/>
          </a:bodyPr>
          <a:lstStyle/>
          <a:p>
            <a:pPr algn="just"/>
            <a:r>
              <a:rPr lang="tr-TR" dirty="0"/>
              <a:t>Paket listesi ayrı bir belge olarak hazırlanıyorsa hangi faturaya karşılık geldiğinin bilinmesi açısından, faturanın referans numarası ve tarihi belirtilmelidir.</a:t>
            </a:r>
          </a:p>
          <a:p>
            <a:pPr algn="just"/>
            <a:r>
              <a:rPr lang="tr-TR" dirty="0"/>
              <a:t>Her bir tip ürün için kaç paket olduğu (paket sayısı) belirtilmelidir.</a:t>
            </a:r>
          </a:p>
          <a:p>
            <a:pPr algn="just"/>
            <a:r>
              <a:rPr lang="tr-TR" dirty="0"/>
              <a:t>Paketlerin her biri numaralandırılır. Paket listesinde de her bir ürün için kaç  kutu varsa bunların numaraları da ayrı bir sütunda belirtilmelidir.</a:t>
            </a:r>
          </a:p>
          <a:p>
            <a:pPr algn="just"/>
            <a:r>
              <a:rPr lang="tr-TR" dirty="0"/>
              <a:t>Her bir paketin içinde ne olduğu açıkça ifade edilmelidir.</a:t>
            </a:r>
          </a:p>
          <a:p>
            <a:pPr algn="just"/>
            <a:r>
              <a:rPr lang="tr-TR" dirty="0"/>
              <a:t>Her bir paketin dıştan dışa ölçüleri paket listesinde yer almalıdır.</a:t>
            </a:r>
          </a:p>
          <a:p>
            <a:pPr algn="just"/>
            <a:r>
              <a:rPr lang="tr-TR" dirty="0"/>
              <a:t>Her bir paketin brüt ağırlığı belirtilmelidir.</a:t>
            </a:r>
          </a:p>
          <a:p>
            <a:pPr algn="just"/>
            <a:r>
              <a:rPr lang="tr-TR" dirty="0"/>
              <a:t>Malların nasıl paketlendiği belirtilmelidir. Eğer mallar </a:t>
            </a:r>
            <a:r>
              <a:rPr lang="tr-TR" dirty="0" err="1"/>
              <a:t>paletlenmişse</a:t>
            </a:r>
            <a:r>
              <a:rPr lang="tr-TR" dirty="0"/>
              <a:t> bu belirtilmeli, eğer özel taşıma koşulları gerekli ise bu gösterilmelidir.</a:t>
            </a:r>
          </a:p>
          <a:p>
            <a:pPr algn="just"/>
            <a:r>
              <a:rPr lang="tr-TR" dirty="0"/>
              <a:t>Paket üzerinde adres ve numaralar mutlaka bulunmalıdır.</a:t>
            </a:r>
          </a:p>
          <a:p>
            <a:pPr algn="just"/>
            <a:r>
              <a:rPr lang="tr-TR" dirty="0"/>
              <a:t>Yükleme konusu toplam paket sayısı</a:t>
            </a:r>
          </a:p>
          <a:p>
            <a:pPr algn="just"/>
            <a:r>
              <a:rPr lang="tr-TR" dirty="0"/>
              <a:t>Metre küp olarak yüklemenin toplam hacmi</a:t>
            </a:r>
          </a:p>
          <a:p>
            <a:pPr algn="just"/>
            <a:r>
              <a:rPr lang="tr-TR" dirty="0"/>
              <a:t>Yükün ambalaj hariç net ağırlığı</a:t>
            </a:r>
          </a:p>
          <a:p>
            <a:pPr algn="just"/>
            <a:r>
              <a:rPr lang="tr-TR" dirty="0"/>
              <a:t>İhraç konusu yüklemenin toplam brüt ağırlığı</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2600" b="1" dirty="0"/>
              <a:t>Koli Listesi </a:t>
            </a:r>
            <a:r>
              <a:rPr lang="tr-TR" sz="2600" b="1" dirty="0" smtClean="0"/>
              <a:t>İçeriği</a:t>
            </a:r>
            <a:endParaRPr lang="tr-TR" sz="2600" dirty="0"/>
          </a:p>
        </p:txBody>
      </p:sp>
    </p:spTree>
    <p:extLst>
      <p:ext uri="{BB962C8B-B14F-4D97-AF65-F5344CB8AC3E}">
        <p14:creationId xmlns:p14="http://schemas.microsoft.com/office/powerpoint/2010/main" val="193793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pPr algn="just"/>
            <a:r>
              <a:rPr lang="tr-TR" dirty="0"/>
              <a:t>Koli listesinde, fatura numarası ve tarihi mutlaka verilmelidir.</a:t>
            </a:r>
          </a:p>
          <a:p>
            <a:pPr algn="just"/>
            <a:r>
              <a:rPr lang="tr-TR" dirty="0"/>
              <a:t>Koli numaraları ve diğer konteynerlerle ilgili bilgilerin doğruluğunu kontrol etmek için her bir kalem malın gösterilen miktarlarını karşılaştırmak gereklidir.</a:t>
            </a:r>
          </a:p>
          <a:p>
            <a:pPr algn="just"/>
            <a:r>
              <a:rPr lang="tr-TR" dirty="0"/>
              <a:t>Her bir kalem mala ilişkin verilen açıklamalar yeterli olmalı ve fatura bilgilerine uygunluk göstermelidir.</a:t>
            </a:r>
          </a:p>
          <a:p>
            <a:pPr algn="just"/>
            <a:r>
              <a:rPr lang="tr-TR" dirty="0"/>
              <a:t>Her bir koli için koli ebatları ve içindeki malların ebatları ayrı ayrı verilmelidir (net ve brüt olarak). Hesaplamaların doğruluğu kontrol edilmelidir.</a:t>
            </a:r>
          </a:p>
          <a:p>
            <a:pPr algn="just"/>
            <a:r>
              <a:rPr lang="tr-TR" dirty="0"/>
              <a:t>Net ve brüt ağırlık her bir ambalaj ve muhteviyatı için hesaplanmalıdır. Ondalık kısımlar ihmal edilebilir.</a:t>
            </a:r>
          </a:p>
          <a:p>
            <a:pPr algn="just"/>
            <a:r>
              <a:rPr lang="tr-TR" dirty="0"/>
              <a:t>Kullanılan ambalaj türü açıklanmalıdır.</a:t>
            </a:r>
          </a:p>
          <a:p>
            <a:pPr algn="just"/>
            <a:r>
              <a:rPr lang="tr-TR" dirty="0"/>
              <a:t>Koliler üzerinde yer alan “alıcı adresi” ve koli numaraları kontrol edilmelidir.</a:t>
            </a:r>
          </a:p>
          <a:p>
            <a:pPr algn="just"/>
            <a:r>
              <a:rPr lang="tr-TR" dirty="0"/>
              <a:t>Gönderilen malların toplam koli sayısı her bir koli tipi için ayrı ayrı belirtilmelidir.</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2500" b="1" dirty="0"/>
              <a:t>Koli Listesi Hazırlarken İhracatçının Kontrol Etmesi Gereken Hususlar (kontrol listesi</a:t>
            </a:r>
            <a:r>
              <a:rPr lang="tr-TR" sz="2500" b="1" dirty="0" smtClean="0"/>
              <a:t>)</a:t>
            </a:r>
            <a:endParaRPr lang="tr-TR" sz="2500" dirty="0"/>
          </a:p>
        </p:txBody>
      </p:sp>
    </p:spTree>
    <p:extLst>
      <p:ext uri="{BB962C8B-B14F-4D97-AF65-F5344CB8AC3E}">
        <p14:creationId xmlns:p14="http://schemas.microsoft.com/office/powerpoint/2010/main" val="232147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Font typeface="+mj-lt"/>
              <a:buAutoNum type="alphaLcParenR"/>
            </a:pPr>
            <a:r>
              <a:rPr lang="tr-TR" dirty="0"/>
              <a:t>Kontrol Belgesi </a:t>
            </a:r>
            <a:endParaRPr lang="tr-TR" dirty="0" smtClean="0"/>
          </a:p>
          <a:p>
            <a:pPr marL="514350" indent="-514350">
              <a:buFont typeface="+mj-lt"/>
              <a:buAutoNum type="alphaLcParenR"/>
            </a:pPr>
            <a:r>
              <a:rPr lang="tr-TR" dirty="0"/>
              <a:t>Ekspertiz veya Analiz Raporu </a:t>
            </a:r>
            <a:endParaRPr lang="tr-TR" dirty="0" smtClean="0"/>
          </a:p>
          <a:p>
            <a:pPr marL="514350" indent="-514350">
              <a:buFont typeface="+mj-lt"/>
              <a:buAutoNum type="alphaLcParenR"/>
            </a:pPr>
            <a:r>
              <a:rPr lang="tr-TR" dirty="0"/>
              <a:t>Sağlık ve Veteriner Sertifikaları </a:t>
            </a:r>
            <a:endParaRPr lang="tr-TR" dirty="0" smtClean="0"/>
          </a:p>
          <a:p>
            <a:pPr marL="514350" indent="-514350">
              <a:buFont typeface="+mj-lt"/>
              <a:buAutoNum type="alphaLcParenR"/>
            </a:pPr>
            <a:r>
              <a:rPr lang="tr-TR" dirty="0"/>
              <a:t>Helal Belgesi </a:t>
            </a:r>
            <a:endParaRPr lang="tr-TR" dirty="0" smtClean="0"/>
          </a:p>
          <a:p>
            <a:pPr marL="514350" indent="-514350">
              <a:buFont typeface="+mj-lt"/>
              <a:buAutoNum type="alphaLcParenR"/>
            </a:pPr>
            <a:r>
              <a:rPr lang="tr-TR" dirty="0"/>
              <a:t>Radyasyon Belgesi </a:t>
            </a:r>
          </a:p>
        </p:txBody>
      </p:sp>
      <p:sp>
        <p:nvSpPr>
          <p:cNvPr id="2" name="Başlık 1"/>
          <p:cNvSpPr>
            <a:spLocks noGrp="1"/>
          </p:cNvSpPr>
          <p:nvPr>
            <p:ph type="title"/>
          </p:nvPr>
        </p:nvSpPr>
        <p:spPr/>
        <p:txBody>
          <a:bodyPr>
            <a:normAutofit/>
          </a:bodyPr>
          <a:lstStyle/>
          <a:p>
            <a:pPr lvl="1" algn="ctr" rtl="0">
              <a:spcBef>
                <a:spcPct val="0"/>
              </a:spcBef>
            </a:pPr>
            <a:r>
              <a:rPr lang="tr-TR" sz="4000" b="1" dirty="0" smtClean="0"/>
              <a:t>1. Kontrol</a:t>
            </a:r>
            <a:r>
              <a:rPr lang="tr-TR" sz="4000" b="1" dirty="0"/>
              <a:t>, Analiz </a:t>
            </a:r>
            <a:r>
              <a:rPr lang="tr-TR" sz="4000" b="1" dirty="0" smtClean="0"/>
              <a:t>Belgeleri</a:t>
            </a:r>
            <a:endParaRPr lang="tr-TR" sz="4000" dirty="0"/>
          </a:p>
        </p:txBody>
      </p:sp>
    </p:spTree>
    <p:extLst>
      <p:ext uri="{BB962C8B-B14F-4D97-AF65-F5344CB8AC3E}">
        <p14:creationId xmlns:p14="http://schemas.microsoft.com/office/powerpoint/2010/main" val="133820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Kontrol belgesi ihracatçı veya ithalatçının isteği üzerine, fiili ihracattan önce </a:t>
            </a:r>
            <a:r>
              <a:rPr lang="tr-TR" dirty="0" smtClean="0"/>
              <a:t>uluslararası </a:t>
            </a:r>
            <a:r>
              <a:rPr lang="tr-TR" dirty="0"/>
              <a:t>gözetim şirketlerince düzenlenir. Ancak, bazı tarım ürünlerinin ithalatı için düzenlenen bu belgenin alınması Dış Ticarette Teknik Düzenlemeler ve Standardizasyon Yönetmelik’i gereğince zorunludur. Bu zorunluluğa istinaden, tarım ürünlerinde kontrol belgesi alınması için ilk aşamada Tarım ve Köy İşleri Bakanlığına bağlı Tarımsal Üretim ve Geliştirme Genel Müdürlüğüne başvurulur.</a:t>
            </a:r>
          </a:p>
        </p:txBody>
      </p:sp>
      <p:sp>
        <p:nvSpPr>
          <p:cNvPr id="2" name="Başlık 1"/>
          <p:cNvSpPr>
            <a:spLocks noGrp="1"/>
          </p:cNvSpPr>
          <p:nvPr>
            <p:ph type="title"/>
          </p:nvPr>
        </p:nvSpPr>
        <p:spPr/>
        <p:txBody>
          <a:bodyPr>
            <a:normAutofit/>
          </a:bodyPr>
          <a:lstStyle/>
          <a:p>
            <a:r>
              <a:rPr lang="tr-TR" sz="3500" b="1" dirty="0" smtClean="0"/>
              <a:t>a. Kontrol Belgesi </a:t>
            </a:r>
            <a:endParaRPr lang="tr-TR" sz="3500" b="1" dirty="0"/>
          </a:p>
        </p:txBody>
      </p:sp>
    </p:spTree>
    <p:extLst>
      <p:ext uri="{BB962C8B-B14F-4D97-AF65-F5344CB8AC3E}">
        <p14:creationId xmlns:p14="http://schemas.microsoft.com/office/powerpoint/2010/main" val="405519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Zirai Karantina Müdürlüğü tarafından alınacak numune üzerinde  yapılacak  analizin  olumlu  sonuçlanması  koşuluyla  malın  ithalinde       </a:t>
            </a:r>
            <a:r>
              <a:rPr lang="tr-TR" dirty="0" smtClean="0"/>
              <a:t>Bakanlık tarafından </a:t>
            </a:r>
            <a:r>
              <a:rPr lang="tr-TR" dirty="0"/>
              <a:t>bir sakınca olmadığını </a:t>
            </a:r>
            <a:r>
              <a:rPr lang="tr-TR" dirty="0" smtClean="0"/>
              <a:t>belirtir. </a:t>
            </a:r>
            <a:r>
              <a:rPr lang="tr-TR" dirty="0"/>
              <a:t>Analizin olumlu sonuçlandığına dair Zirai Karantina Müdürlüğü tarafından verilen rapor aynı zamanda bir “Kontrol </a:t>
            </a:r>
            <a:r>
              <a:rPr lang="tr-TR" dirty="0" err="1"/>
              <a:t>Belgesi”dir</a:t>
            </a:r>
            <a:r>
              <a:rPr lang="tr-TR" dirty="0"/>
              <a:t>.</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033591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Kontrol Belgesi, Dış Ticaret Müsteşarlığı Standardizasyon Genel Müdürlüğünün taşra teşkilatını oluşturan illerdeki Bölge Müdürlüğü bünyesinde bulunan Standardizasyon Denetmenleri Grup Başkanlığından da alınır</a:t>
            </a:r>
            <a:r>
              <a:rPr lang="tr-TR" dirty="0" smtClean="0"/>
              <a:t>.</a:t>
            </a:r>
            <a:r>
              <a:rPr lang="tr-TR" dirty="0"/>
              <a:t> </a:t>
            </a:r>
          </a:p>
          <a:p>
            <a:pPr algn="just"/>
            <a:r>
              <a:rPr lang="tr-TR" dirty="0"/>
              <a:t>Alınan bu belge "uygunluk </a:t>
            </a:r>
            <a:r>
              <a:rPr lang="tr-TR" dirty="0" err="1"/>
              <a:t>belgesi"dir</a:t>
            </a:r>
            <a:r>
              <a:rPr lang="tr-TR" dirty="0" smtClean="0"/>
              <a:t>.</a:t>
            </a:r>
          </a:p>
          <a:p>
            <a:pPr algn="just"/>
            <a:r>
              <a:rPr lang="tr-TR" dirty="0"/>
              <a:t>Bu belge ithalatta ve ihracatta, ithalatın veya ihracatın yapıldığı ülkenin teknik mevzuata uygunluğunun sağlanıp sağlanmadığını denetler. </a:t>
            </a:r>
          </a:p>
        </p:txBody>
      </p:sp>
      <p:sp>
        <p:nvSpPr>
          <p:cNvPr id="2" name="Başlık 1"/>
          <p:cNvSpPr>
            <a:spLocks noGrp="1"/>
          </p:cNvSpPr>
          <p:nvPr>
            <p:ph type="title"/>
          </p:nvPr>
        </p:nvSpPr>
        <p:spPr/>
        <p:txBody>
          <a:bodyPr/>
          <a:lstStyle/>
          <a:p>
            <a:r>
              <a:rPr lang="tr-TR" dirty="0" smtClean="0"/>
              <a:t> </a:t>
            </a:r>
            <a:endParaRPr lang="tr-TR" dirty="0"/>
          </a:p>
        </p:txBody>
      </p:sp>
    </p:spTree>
    <p:extLst>
      <p:ext uri="{BB962C8B-B14F-4D97-AF65-F5344CB8AC3E}">
        <p14:creationId xmlns:p14="http://schemas.microsoft.com/office/powerpoint/2010/main" val="38810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smtClean="0"/>
              <a:t>Kimyevi </a:t>
            </a:r>
            <a:r>
              <a:rPr lang="tr-TR" dirty="0"/>
              <a:t>maddeler gibi analiz gerektiren malların formüllerindeki elemanların isimlerini ve oranlarını gösteren belgedir. Bu belge, alıcının isteğine göre imalatçı veya bağımsız bir laboratuvar tarafından düzenlenebilir</a:t>
            </a:r>
            <a:r>
              <a:rPr lang="tr-TR" dirty="0" smtClean="0"/>
              <a:t>.</a:t>
            </a:r>
          </a:p>
          <a:p>
            <a:pPr marL="0" indent="0" algn="just">
              <a:buNone/>
            </a:pPr>
            <a:r>
              <a:rPr lang="tr-TR" dirty="0" smtClean="0"/>
              <a:t>Yetkili </a:t>
            </a:r>
            <a:r>
              <a:rPr lang="tr-TR" dirty="0"/>
              <a:t>kuruluşlar veya alıcı firmanın tayin edeceği şahıs tarafından yapılan tahlil ve ekspertiz sonuçlarını açıklayan raporlara “ekspertiz raporu” denir.</a:t>
            </a:r>
          </a:p>
          <a:p>
            <a:pPr marL="0" indent="0" algn="just">
              <a:buNone/>
            </a:pPr>
            <a:endParaRPr lang="tr-TR" dirty="0"/>
          </a:p>
          <a:p>
            <a:pPr algn="just"/>
            <a:endParaRPr lang="tr-TR" dirty="0"/>
          </a:p>
        </p:txBody>
      </p:sp>
      <p:sp>
        <p:nvSpPr>
          <p:cNvPr id="2" name="Başlık 1"/>
          <p:cNvSpPr>
            <a:spLocks noGrp="1"/>
          </p:cNvSpPr>
          <p:nvPr>
            <p:ph type="title"/>
          </p:nvPr>
        </p:nvSpPr>
        <p:spPr/>
        <p:txBody>
          <a:bodyPr>
            <a:normAutofit/>
          </a:bodyPr>
          <a:lstStyle/>
          <a:p>
            <a:r>
              <a:rPr lang="tr-TR" sz="3500" b="1" dirty="0" smtClean="0"/>
              <a:t>b. Ekspertiz veya Analiz Raporu </a:t>
            </a:r>
            <a:endParaRPr lang="tr-TR" sz="3500" b="1" dirty="0"/>
          </a:p>
        </p:txBody>
      </p:sp>
    </p:spTree>
    <p:extLst>
      <p:ext uri="{BB962C8B-B14F-4D97-AF65-F5344CB8AC3E}">
        <p14:creationId xmlns:p14="http://schemas.microsoft.com/office/powerpoint/2010/main" val="195251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Gıda maddeleri, et, canlı hayvan ve bazı ambalaj maddeleri alım satımında alıcı tarafından istenen bu maddelerin, mikrop, bakteri, haşarat vs.den arınmış durumda bulunduğunu belgeleyen yerel sağlık mercileri tarafından onaylanan belgelerdir.</a:t>
            </a:r>
          </a:p>
          <a:p>
            <a:pPr marL="0" indent="0" algn="just">
              <a:buNone/>
            </a:pPr>
            <a:endParaRPr lang="tr-TR" dirty="0"/>
          </a:p>
        </p:txBody>
      </p:sp>
      <p:sp>
        <p:nvSpPr>
          <p:cNvPr id="2" name="Başlık 1"/>
          <p:cNvSpPr>
            <a:spLocks noGrp="1"/>
          </p:cNvSpPr>
          <p:nvPr>
            <p:ph type="title"/>
          </p:nvPr>
        </p:nvSpPr>
        <p:spPr/>
        <p:txBody>
          <a:bodyPr vert="horz" lIns="91440" tIns="45720" rIns="91440" bIns="45720" rtlCol="0" anchor="ctr">
            <a:normAutofit/>
          </a:bodyPr>
          <a:lstStyle/>
          <a:p>
            <a:r>
              <a:rPr lang="tr-TR" sz="3500" b="1" dirty="0"/>
              <a:t>c. Sağlık ve Veteriner Sertifikaları </a:t>
            </a:r>
          </a:p>
        </p:txBody>
      </p:sp>
    </p:spTree>
    <p:extLst>
      <p:ext uri="{BB962C8B-B14F-4D97-AF65-F5344CB8AC3E}">
        <p14:creationId xmlns:p14="http://schemas.microsoft.com/office/powerpoint/2010/main" val="1278100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İslam ülkelerinin et ithalatında talep ettikleri, hayvan kesimlerinin İslami kurallara uygun olduğunu ispatlayan belgedir. Helal belgesi, müftülüklerce düzenlenmektedir.</a:t>
            </a:r>
          </a:p>
          <a:p>
            <a:pPr marL="0" indent="0" algn="just">
              <a:buNone/>
            </a:pPr>
            <a:endParaRPr lang="tr-TR" dirty="0"/>
          </a:p>
        </p:txBody>
      </p:sp>
      <p:sp>
        <p:nvSpPr>
          <p:cNvPr id="2" name="Başlık 1"/>
          <p:cNvSpPr>
            <a:spLocks noGrp="1"/>
          </p:cNvSpPr>
          <p:nvPr>
            <p:ph type="title"/>
          </p:nvPr>
        </p:nvSpPr>
        <p:spPr/>
        <p:txBody>
          <a:bodyPr vert="horz" lIns="91440" tIns="45720" rIns="91440" bIns="45720" rtlCol="0" anchor="ctr">
            <a:normAutofit/>
          </a:bodyPr>
          <a:lstStyle/>
          <a:p>
            <a:r>
              <a:rPr lang="tr-TR" sz="3500" b="1" dirty="0"/>
              <a:t>d. Helal Belgesi </a:t>
            </a:r>
          </a:p>
        </p:txBody>
      </p:sp>
    </p:spTree>
    <p:extLst>
      <p:ext uri="{BB962C8B-B14F-4D97-AF65-F5344CB8AC3E}">
        <p14:creationId xmlns:p14="http://schemas.microsoft.com/office/powerpoint/2010/main" val="190869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Radyasyon belgesi, tarım ürünlerinin kabul edilebilir orandan fazla radyasyon içermediğini veya radyasyonsuz olduğunu kanıtlayan belgedir. İthalatçı belirli bir ağırlıktaki tarım ürününde belirli bir radyasyon derecesinden fazlasını kabul etmeyeceğini ihracatçıya bildirerek “radyasyon belgesi” talep edebilir. Radyasyon belgesini düzenlemekle yetkili kuruluş Atom Enerjisi Komisyonu’dur.</a:t>
            </a:r>
          </a:p>
          <a:p>
            <a:pPr algn="just"/>
            <a:endParaRPr lang="tr-TR" dirty="0"/>
          </a:p>
        </p:txBody>
      </p:sp>
      <p:sp>
        <p:nvSpPr>
          <p:cNvPr id="2" name="Başlık 1"/>
          <p:cNvSpPr>
            <a:spLocks noGrp="1"/>
          </p:cNvSpPr>
          <p:nvPr>
            <p:ph type="title"/>
          </p:nvPr>
        </p:nvSpPr>
        <p:spPr/>
        <p:txBody>
          <a:bodyPr vert="horz" lIns="91440" tIns="45720" rIns="91440" bIns="45720" rtlCol="0" anchor="ctr">
            <a:normAutofit/>
          </a:bodyPr>
          <a:lstStyle/>
          <a:p>
            <a:r>
              <a:rPr lang="tr-TR" sz="3500" b="1" dirty="0"/>
              <a:t>e. Radyasyon Belgesi </a:t>
            </a:r>
          </a:p>
        </p:txBody>
      </p:sp>
    </p:spTree>
    <p:extLst>
      <p:ext uri="{BB962C8B-B14F-4D97-AF65-F5344CB8AC3E}">
        <p14:creationId xmlns:p14="http://schemas.microsoft.com/office/powerpoint/2010/main" val="1356371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90</TotalTime>
  <Words>1373</Words>
  <Application>Microsoft Office PowerPoint</Application>
  <PresentationFormat>Ekran Gösterisi (4:3)</PresentationFormat>
  <Paragraphs>93</Paragraphs>
  <Slides>19</Slides>
  <Notes>4</Notes>
  <HiddenSlides>0</HiddenSlides>
  <MMClips>0</MMClips>
  <ScaleCrop>false</ScaleCrop>
  <HeadingPairs>
    <vt:vector size="4" baseType="variant">
      <vt:variant>
        <vt:lpstr>Tema</vt:lpstr>
      </vt:variant>
      <vt:variant>
        <vt:i4>2</vt:i4>
      </vt:variant>
      <vt:variant>
        <vt:lpstr>Slayt Başlıkları</vt:lpstr>
      </vt:variant>
      <vt:variant>
        <vt:i4>19</vt:i4>
      </vt:variant>
    </vt:vector>
  </HeadingPairs>
  <TitlesOfParts>
    <vt:vector size="21" baseType="lpstr">
      <vt:lpstr>Dalga Biçimi</vt:lpstr>
      <vt:lpstr>Üst Düzey</vt:lpstr>
      <vt:lpstr>      Bu proje Avrupa Birliği ve Türkiye Cumhuriyeti tarafından finanse edilmektedir. </vt:lpstr>
      <vt:lpstr>1. Kontrol, Analiz Belgeleri</vt:lpstr>
      <vt:lpstr>a. Kontrol Belgesi </vt:lpstr>
      <vt:lpstr>PowerPoint Sunusu</vt:lpstr>
      <vt:lpstr> </vt:lpstr>
      <vt:lpstr>b. Ekspertiz veya Analiz Raporu </vt:lpstr>
      <vt:lpstr>c. Sağlık ve Veteriner Sertifikaları </vt:lpstr>
      <vt:lpstr>d. Helal Belgesi </vt:lpstr>
      <vt:lpstr>e. Radyasyon Belgesi </vt:lpstr>
      <vt:lpstr>2. Çeki Listesi (weight list)</vt:lpstr>
      <vt:lpstr>PowerPoint Sunusu</vt:lpstr>
      <vt:lpstr>Çeki listesinde şu bilgilerin bulunması gerekir:</vt:lpstr>
      <vt:lpstr>Çeki Listelerinde Karşılaşılan Sorunlar ve Alınması Gerekli Önlemler</vt:lpstr>
      <vt:lpstr>Çeki Listesi Bilgileri</vt:lpstr>
      <vt:lpstr>3. KOLİ, AMBALAJ LİSTESİ </vt:lpstr>
      <vt:lpstr>PowerPoint Sunusu</vt:lpstr>
      <vt:lpstr>PowerPoint Sunusu</vt:lpstr>
      <vt:lpstr>Koli Listesi İçeriği</vt:lpstr>
      <vt:lpstr>Koli Listesi Hazırlarken İhracatçının Kontrol Etmesi Gereken Hususlar (kontrol listesi)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Yükleme Belgeleri</dc:title>
  <dc:creator>st</dc:creator>
  <cp:lastModifiedBy>Bilal Keskin</cp:lastModifiedBy>
  <cp:revision>12</cp:revision>
  <dcterms:created xsi:type="dcterms:W3CDTF">2016-03-16T13:16:14Z</dcterms:created>
  <dcterms:modified xsi:type="dcterms:W3CDTF">2016-04-24T07:48:24Z</dcterms:modified>
</cp:coreProperties>
</file>